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theme/themeOverride1.xml" ContentType="application/vnd.openxmlformats-officedocument.themeOverride+xml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1" Type="http://schemas.openxmlformats.org/officeDocument/2006/relationships/themeOverride" Target="../theme/themeOverride1.xml"/><Relationship Id="rId2" Type="http://schemas.openxmlformats.org/officeDocument/2006/relationships/vmlDrawing" Target="../drawings/vmlDrawing2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3276600"/>
            <a:ext cx="5715000" cy="2514600"/>
          </a:xfrm>
        </p:spPr>
        <p:txBody>
          <a:bodyPr/>
          <a:lstStyle>
            <a:lvl1pPr marL="0" indent="0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215" name="Rectangle 7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216" name="Rectangle 7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217" name="Rectangle 7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637944A-EC53-2F49-8D72-DCFA22CA9DE2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6222" name="Object 78"/>
          <p:cNvGraphicFramePr>
            <a:graphicFrameLocks noChangeAspect="1"/>
          </p:cNvGraphicFramePr>
          <p:nvPr/>
        </p:nvGraphicFramePr>
        <p:xfrm>
          <a:off x="685800" y="4587875"/>
          <a:ext cx="1874838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" name="VISIO" r:id="rId4" imgW="1875600" imgH="1355400" progId="Visio.Drawing.6">
                  <p:embed/>
                </p:oleObj>
              </mc:Choice>
              <mc:Fallback>
                <p:oleObj name="VISIO" r:id="rId4" imgW="1875600" imgH="1355400" progId="Visio.Drawing.6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587875"/>
                        <a:ext cx="1874838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68AE2D-7D2E-5945-9C49-CFB44BD0E0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200EB6-D311-4D47-8999-F723AEF93F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C14A65-7A51-7346-83A2-D27BEBB5A9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4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EBC8C3-7AEC-184D-9301-E8720E1CFC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08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878D98-8E8A-0941-B8F7-96DDC0F90B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1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36957E-4492-5943-B3EB-5F13C1EFE2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1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991278-EA49-4A41-8BED-5824110230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22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D886F9-C9FD-5C49-94A3-8401296E85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95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E35B5E-4568-C749-A9C6-C01760440B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4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C33776-A553-BA4D-85EE-110E274176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08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vmlDrawing" Target="../drawings/vmlDrawing1.vml"/><Relationship Id="rId14" Type="http://schemas.openxmlformats.org/officeDocument/2006/relationships/oleObject" Target="../embeddings/oleObject1.bin"/><Relationship Id="rId15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8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fld id="{436CB0E6-C64D-5B42-923D-F57A87413931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1095" name="Object 71"/>
          <p:cNvGraphicFramePr>
            <a:graphicFrameLocks noChangeAspect="1"/>
          </p:cNvGraphicFramePr>
          <p:nvPr/>
        </p:nvGraphicFramePr>
        <p:xfrm>
          <a:off x="466725" y="6054725"/>
          <a:ext cx="1169988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VISIO" r:id="rId14" imgW="1170720" imgH="775440" progId="Visio.Drawing.6">
                  <p:embed/>
                </p:oleObj>
              </mc:Choice>
              <mc:Fallback>
                <p:oleObj name="VISIO" r:id="rId14" imgW="1170720" imgH="775440" progId="Visio.Drawing.6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6054725"/>
                        <a:ext cx="1169988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110000"/>
        <a:buFont typeface="Wingdings" charset="0"/>
        <a:buChar char="§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60000"/>
        <a:buFont typeface="Wingdings" charset="0"/>
        <a:buChar char="n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95000"/>
        <a:buFont typeface="Wingdings" charset="0"/>
        <a:buChar char="w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" charset="0"/>
        <a:buChar char="n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60000"/>
        <a:buFont typeface="Wingdings" charset="0"/>
        <a:buChar char="n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60000"/>
        <a:buFont typeface="Wingdings" charset="0"/>
        <a:buChar char="n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60000"/>
        <a:buFont typeface="Wingdings" charset="0"/>
        <a:buChar char="n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60000"/>
        <a:buFont typeface="Wingdings" charset="0"/>
        <a:buChar char="n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60000"/>
        <a:buFont typeface="Wingdings" charset="0"/>
        <a:buChar char="n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762000"/>
            <a:ext cx="7772400" cy="2133600"/>
          </a:xfrm>
        </p:spPr>
        <p:txBody>
          <a:bodyPr/>
          <a:lstStyle/>
          <a:p>
            <a:r>
              <a:rPr lang="en-US" dirty="0" smtClean="0"/>
              <a:t>Improving Security of</a:t>
            </a:r>
            <a:br>
              <a:rPr lang="en-US" dirty="0" smtClean="0"/>
            </a:br>
            <a:r>
              <a:rPr lang="en-US" dirty="0" smtClean="0"/>
              <a:t>Real-time Communications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3276600"/>
            <a:ext cx="5715000" cy="2971800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rgbClr val="243A77"/>
                </a:solidFill>
              </a:rPr>
              <a:t>SIPNOC 2016</a:t>
            </a:r>
          </a:p>
          <a:p>
            <a:pPr algn="ctr"/>
            <a:r>
              <a:rPr lang="en-GB" b="1" dirty="0" smtClean="0">
                <a:solidFill>
                  <a:srgbClr val="243A77"/>
                </a:solidFill>
              </a:rPr>
              <a:t>Herndon, Virginia</a:t>
            </a:r>
          </a:p>
          <a:p>
            <a:pPr algn="ctr"/>
            <a:endParaRPr lang="en-GB" b="1" dirty="0">
              <a:solidFill>
                <a:srgbClr val="243A77"/>
              </a:solidFill>
            </a:endParaRPr>
          </a:p>
          <a:p>
            <a:pPr algn="ctr"/>
            <a:r>
              <a:rPr lang="en-GB" b="1" dirty="0" smtClean="0">
                <a:solidFill>
                  <a:srgbClr val="243A77"/>
                </a:solidFill>
              </a:rPr>
              <a:t>Russ Housley</a:t>
            </a:r>
            <a:endParaRPr lang="en-GB" b="1" dirty="0">
              <a:solidFill>
                <a:srgbClr val="243A77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SIPBRANDY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Leverage the caller authentication provided by STIR</a:t>
            </a:r>
          </a:p>
          <a:p>
            <a:pPr lvl="1"/>
            <a:r>
              <a:rPr lang="en-US" sz="3200" dirty="0" smtClean="0"/>
              <a:t>SRTP already provides some confidentiality and integrity</a:t>
            </a:r>
          </a:p>
          <a:p>
            <a:pPr lvl="1"/>
            <a:r>
              <a:rPr lang="en-US" sz="3200" dirty="0" smtClean="0"/>
              <a:t>Move to end-to-end</a:t>
            </a:r>
          </a:p>
          <a:p>
            <a:pPr lvl="1"/>
            <a:r>
              <a:rPr lang="en-US" sz="3200" dirty="0" smtClean="0"/>
              <a:t>Move to compatible key establishment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7819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SIPBRANDY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uccessful deployment will require compatibility with </a:t>
            </a:r>
            <a:r>
              <a:rPr lang="en-US" dirty="0" err="1" smtClean="0"/>
              <a:t>WebRTC</a:t>
            </a:r>
            <a:endParaRPr lang="en-US" dirty="0"/>
          </a:p>
          <a:p>
            <a:r>
              <a:rPr lang="en-US" dirty="0" smtClean="0"/>
              <a:t>Need to think about transition to </a:t>
            </a:r>
            <a:br>
              <a:rPr lang="en-US" dirty="0" smtClean="0"/>
            </a:br>
            <a:r>
              <a:rPr lang="en-US" dirty="0" smtClean="0"/>
              <a:t>multi-party, even if it is not initial 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851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STIR</a:t>
            </a:r>
          </a:p>
          <a:p>
            <a:r>
              <a:rPr lang="en-US" dirty="0" smtClean="0"/>
              <a:t>Expect WG Last Call in next few weeks</a:t>
            </a:r>
          </a:p>
          <a:p>
            <a:r>
              <a:rPr lang="en-US" dirty="0" smtClean="0"/>
              <a:t>Expect RFC before end of the year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SIPBRANDY</a:t>
            </a:r>
          </a:p>
          <a:p>
            <a:r>
              <a:rPr lang="en-US" dirty="0" smtClean="0"/>
              <a:t>Not started yet</a:t>
            </a:r>
          </a:p>
          <a:p>
            <a:r>
              <a:rPr lang="en-US" dirty="0" smtClean="0"/>
              <a:t>WG to be chartered in next few weeks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886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35814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047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Background</a:t>
            </a:r>
            <a:endParaRPr lang="en-US" dirty="0"/>
          </a:p>
        </p:txBody>
      </p:sp>
      <p:sp>
        <p:nvSpPr>
          <p:cNvPr id="348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Became active in the IRTF, and then IETF to work on security for Email and PKI</a:t>
            </a:r>
          </a:p>
          <a:p>
            <a:r>
              <a:rPr lang="en-US" sz="2800" dirty="0" smtClean="0"/>
              <a:t>IETF S/MIME WG Chair</a:t>
            </a:r>
          </a:p>
          <a:p>
            <a:r>
              <a:rPr lang="en-US" sz="2800" dirty="0" smtClean="0"/>
              <a:t>IETF Security Area Director – 4 years</a:t>
            </a:r>
          </a:p>
          <a:p>
            <a:r>
              <a:rPr lang="en-US" sz="2800" dirty="0" smtClean="0"/>
              <a:t>IETF Chair – 6 years</a:t>
            </a:r>
          </a:p>
          <a:p>
            <a:r>
              <a:rPr lang="en-US" sz="2800" dirty="0" smtClean="0"/>
              <a:t>IAB Chair – 2 years</a:t>
            </a:r>
          </a:p>
          <a:p>
            <a:r>
              <a:rPr lang="en-US" sz="2800" dirty="0" smtClean="0"/>
              <a:t>IETF STIR WG Chair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IETF activities that will improve the security of real-time communications:</a:t>
            </a:r>
          </a:p>
          <a:p>
            <a:r>
              <a:rPr lang="en-US" dirty="0" smtClean="0"/>
              <a:t>Secure Telephone Identity Revisited (STIR)</a:t>
            </a:r>
          </a:p>
          <a:p>
            <a:r>
              <a:rPr lang="en-US" dirty="0"/>
              <a:t>Session initiation Protocol Best-practice Recommendations Against </a:t>
            </a:r>
            <a:r>
              <a:rPr lang="en-US" dirty="0" smtClean="0"/>
              <a:t>Network Danger (SIPBRANDY)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421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STIR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parts to the STIR specification set:</a:t>
            </a:r>
          </a:p>
          <a:p>
            <a:r>
              <a:rPr lang="en-US" dirty="0" smtClean="0"/>
              <a:t>SIP Identity</a:t>
            </a:r>
          </a:p>
          <a:p>
            <a:r>
              <a:rPr lang="en-US" dirty="0" err="1" smtClean="0"/>
              <a:t>PASSporT</a:t>
            </a:r>
            <a:endParaRPr lang="en-US" dirty="0" smtClean="0"/>
          </a:p>
          <a:p>
            <a:r>
              <a:rPr lang="en-US" dirty="0" smtClean="0"/>
              <a:t>Certificate Profile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348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SIP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RFC 4474bis</a:t>
            </a:r>
          </a:p>
          <a:p>
            <a:r>
              <a:rPr lang="en-US" dirty="0" smtClean="0"/>
              <a:t>Carries signature on the source of the session</a:t>
            </a:r>
          </a:p>
          <a:p>
            <a:r>
              <a:rPr lang="en-US" dirty="0" smtClean="0"/>
              <a:t>Relies on </a:t>
            </a:r>
            <a:r>
              <a:rPr lang="en-US" dirty="0" err="1" smtClean="0"/>
              <a:t>PASSporT</a:t>
            </a:r>
            <a:r>
              <a:rPr lang="en-US" dirty="0" smtClean="0"/>
              <a:t> for signature 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096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STIR </a:t>
            </a:r>
            <a:r>
              <a:rPr lang="en-US" dirty="0" err="1" smtClean="0"/>
              <a:t>PASSporT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19600"/>
          </a:xfrm>
        </p:spPr>
        <p:txBody>
          <a:bodyPr/>
          <a:lstStyle/>
          <a:p>
            <a:r>
              <a:rPr lang="en-US" dirty="0" smtClean="0"/>
              <a:t>Uses the JOSE JWT format for signature</a:t>
            </a:r>
          </a:p>
          <a:p>
            <a:pPr lvl="1"/>
            <a:r>
              <a:rPr lang="en-US" dirty="0" smtClean="0"/>
              <a:t>Three parts:</a:t>
            </a:r>
          </a:p>
          <a:p>
            <a:pPr lvl="2"/>
            <a:r>
              <a:rPr lang="en-US" dirty="0" smtClean="0"/>
              <a:t>BASE64URL(UTF8(JWS Protected Header))</a:t>
            </a:r>
          </a:p>
          <a:p>
            <a:pPr lvl="2"/>
            <a:r>
              <a:rPr lang="en-US" dirty="0" smtClean="0"/>
              <a:t>BASE64URL(JWS Payload)</a:t>
            </a:r>
          </a:p>
          <a:p>
            <a:pPr lvl="2"/>
            <a:r>
              <a:rPr lang="en-US" dirty="0" smtClean="0"/>
              <a:t>BASE64URL(JWS Signature)</a:t>
            </a:r>
          </a:p>
          <a:p>
            <a:pPr marL="342900" lvl="1" indent="-342900">
              <a:buClr>
                <a:srgbClr val="FF0000"/>
              </a:buClr>
              <a:buSzPct val="110000"/>
              <a:buFont typeface="Wingdings" charset="0"/>
              <a:buChar char="§"/>
            </a:pPr>
            <a:r>
              <a:rPr lang="en-US" dirty="0" smtClean="0"/>
              <a:t>Uses only ECDSA with P-256</a:t>
            </a:r>
            <a:br>
              <a:rPr lang="en-US" dirty="0" smtClean="0"/>
            </a:br>
            <a:r>
              <a:rPr lang="en-US" dirty="0" smtClean="0"/>
              <a:t>and SHA-256</a:t>
            </a:r>
            <a:endParaRPr lang="en-US" dirty="0" smtClean="0"/>
          </a:p>
          <a:p>
            <a:r>
              <a:rPr lang="en-US" dirty="0" smtClean="0"/>
              <a:t>Design allows this to be</a:t>
            </a:r>
            <a:br>
              <a:rPr lang="en-US" dirty="0" smtClean="0"/>
            </a:br>
            <a:r>
              <a:rPr lang="en-US" dirty="0" smtClean="0"/>
              <a:t>used in other contexts too</a:t>
            </a: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715000" y="4800600"/>
            <a:ext cx="3276600" cy="1371600"/>
          </a:xfrm>
          <a:prstGeom prst="wedgeRoundRectCallout">
            <a:avLst>
              <a:gd name="adj1" fmla="val -61653"/>
              <a:gd name="adj2" fmla="val -144491"/>
              <a:gd name="adj3" fmla="val 16667"/>
            </a:avLst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/>
              <a:t>{</a:t>
            </a:r>
          </a:p>
          <a:p>
            <a:r>
              <a:rPr lang="en-US" sz="1400" b="1" dirty="0" smtClean="0"/>
              <a:t>  "</a:t>
            </a:r>
            <a:r>
              <a:rPr lang="en-US" sz="1400" b="1" dirty="0"/>
              <a:t>iat":"1443208345",</a:t>
            </a:r>
          </a:p>
          <a:p>
            <a:r>
              <a:rPr lang="en-US" sz="1400" b="1" dirty="0" smtClean="0"/>
              <a:t>  "</a:t>
            </a:r>
            <a:r>
              <a:rPr lang="en-US" sz="1400" b="1" dirty="0"/>
              <a:t>otn":"12155551212",</a:t>
            </a:r>
          </a:p>
          <a:p>
            <a:r>
              <a:rPr lang="en-US" sz="1400" b="1" dirty="0"/>
              <a:t> </a:t>
            </a:r>
            <a:r>
              <a:rPr lang="en-US" sz="1400" b="1" dirty="0" smtClean="0"/>
              <a:t> "</a:t>
            </a:r>
            <a:r>
              <a:rPr lang="en-US" sz="1400" b="1" dirty="0" err="1"/>
              <a:t>duri</a:t>
            </a:r>
            <a:r>
              <a:rPr lang="en-US" sz="1400" b="1" dirty="0"/>
              <a:t>":"</a:t>
            </a:r>
            <a:r>
              <a:rPr lang="en-US" sz="1400" b="1" dirty="0" err="1"/>
              <a:t>sip:alice@</a:t>
            </a:r>
            <a:r>
              <a:rPr lang="en-US" sz="1400" b="1" dirty="0" err="1" smtClean="0"/>
              <a:t>example.com</a:t>
            </a:r>
            <a:r>
              <a:rPr lang="en-US" sz="1400" b="1" dirty="0" smtClean="0"/>
              <a:t>"</a:t>
            </a:r>
          </a:p>
          <a:p>
            <a:r>
              <a:rPr lang="en-US" sz="1400" b="1" dirty="0" smtClean="0"/>
              <a:t>}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5791200" y="3124200"/>
            <a:ext cx="3352800" cy="1524000"/>
          </a:xfrm>
          <a:prstGeom prst="wedgeRoundRectCallout">
            <a:avLst>
              <a:gd name="adj1" fmla="val 59"/>
              <a:gd name="adj2" fmla="val -66289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/>
              <a:t>{</a:t>
            </a:r>
          </a:p>
          <a:p>
            <a:r>
              <a:rPr lang="en-US" sz="1400" b="1" dirty="0" smtClean="0"/>
              <a:t>  "</a:t>
            </a:r>
            <a:r>
              <a:rPr lang="en-US" sz="1400" b="1" dirty="0" err="1" smtClean="0"/>
              <a:t>typ</a:t>
            </a:r>
            <a:r>
              <a:rPr lang="en-US" sz="1400" b="1" dirty="0" smtClean="0"/>
              <a:t>":"passport",</a:t>
            </a:r>
          </a:p>
          <a:p>
            <a:r>
              <a:rPr lang="en-US" sz="1400" b="1" dirty="0" smtClean="0"/>
              <a:t>  "alg":"ES256",</a:t>
            </a:r>
          </a:p>
          <a:p>
            <a:r>
              <a:rPr lang="en-US" sz="1400" b="1" dirty="0" smtClean="0"/>
              <a:t>  "x5u":"https://</a:t>
            </a:r>
            <a:r>
              <a:rPr lang="en-US" sz="1400" b="1" dirty="0" err="1" smtClean="0"/>
              <a:t>cert.example.org</a:t>
            </a:r>
            <a:r>
              <a:rPr lang="en-US" sz="1400" b="1" dirty="0" smtClean="0"/>
              <a:t>/</a:t>
            </a:r>
          </a:p>
          <a:p>
            <a:r>
              <a:rPr lang="en-US" sz="1400" b="1" dirty="0"/>
              <a:t> </a:t>
            </a:r>
            <a:r>
              <a:rPr lang="en-US" sz="1400" b="1" dirty="0" smtClean="0"/>
              <a:t>              </a:t>
            </a:r>
            <a:r>
              <a:rPr lang="en-US" sz="1400" b="1" dirty="0" err="1" smtClean="0"/>
              <a:t>passport.cer</a:t>
            </a:r>
            <a:r>
              <a:rPr lang="en-US" sz="1400" b="1" dirty="0" smtClean="0"/>
              <a:t>"</a:t>
            </a:r>
          </a:p>
          <a:p>
            <a:r>
              <a:rPr lang="en-US" sz="1400" b="1" dirty="0" smtClean="0"/>
              <a:t>}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86868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STIR Certificate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deal of flexibility in the PKI</a:t>
            </a:r>
          </a:p>
          <a:p>
            <a:r>
              <a:rPr lang="en-US" dirty="0" smtClean="0"/>
              <a:t>Each Country Code need to set policies regarding trust anchors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Certificate signed with either RSA or ECDSA with P-256</a:t>
            </a:r>
          </a:p>
          <a:p>
            <a:r>
              <a:rPr lang="en-US" dirty="0" smtClean="0"/>
              <a:t>Subject public key is ECDSA with P-256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328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of Caller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being done by the IETF</a:t>
            </a:r>
          </a:p>
          <a:p>
            <a:r>
              <a:rPr lang="en-US" dirty="0" smtClean="0"/>
              <a:t>Vital for consumer confidence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453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SIPBRANDY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Objective</a:t>
            </a:r>
            <a:r>
              <a:rPr lang="en-US" dirty="0" smtClean="0"/>
              <a:t>: two-party, SIP-signaled SRTP sessions with end-to-end security</a:t>
            </a:r>
          </a:p>
          <a:p>
            <a:r>
              <a:rPr lang="en-US" dirty="0" smtClean="0"/>
              <a:t>That means no sharing of SRTP </a:t>
            </a:r>
            <a:br>
              <a:rPr lang="en-US" dirty="0" smtClean="0"/>
            </a:br>
            <a:r>
              <a:rPr lang="en-US" dirty="0" smtClean="0"/>
              <a:t>keying material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4495801"/>
            <a:ext cx="5562600" cy="156966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Personal Prediction:</a:t>
            </a:r>
          </a:p>
          <a:p>
            <a:pPr algn="ctr"/>
            <a:r>
              <a:rPr lang="en-US" b="1" dirty="0" smtClean="0"/>
              <a:t>SIPBRANDY will deprecate SDES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05232148"/>
      </p:ext>
    </p:extLst>
  </p:cSld>
  <p:clrMapOvr>
    <a:masterClrMapping/>
  </p:clrMapOvr>
</p:sld>
</file>

<file path=ppt/theme/theme1.xml><?xml version="1.0" encoding="utf-8"?>
<a:theme xmlns:a="http://schemas.openxmlformats.org/drawingml/2006/main" name="VigilSec Template">
  <a:themeElements>
    <a:clrScheme name="">
      <a:dk1>
        <a:srgbClr val="000000"/>
      </a:dk1>
      <a:lt1>
        <a:srgbClr val="FFFFFF"/>
      </a:lt1>
      <a:dk2>
        <a:srgbClr val="FF0000"/>
      </a:dk2>
      <a:lt2>
        <a:srgbClr val="B2B2B2"/>
      </a:lt2>
      <a:accent1>
        <a:srgbClr val="99CCFF"/>
      </a:accent1>
      <a:accent2>
        <a:srgbClr val="EAEAEA"/>
      </a:accent2>
      <a:accent3>
        <a:srgbClr val="FFFFFF"/>
      </a:accent3>
      <a:accent4>
        <a:srgbClr val="000000"/>
      </a:accent4>
      <a:accent5>
        <a:srgbClr val="CAE2FF"/>
      </a:accent5>
      <a:accent6>
        <a:srgbClr val="D4D4D4"/>
      </a:accent6>
      <a:hlink>
        <a:srgbClr val="777777"/>
      </a:hlink>
      <a:folHlink>
        <a:srgbClr val="C0C0C0"/>
      </a:folHlink>
    </a:clrScheme>
    <a:fontScheme name="Office Them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 Theme 2">
    <a:dk1>
      <a:srgbClr val="40458C"/>
    </a:dk1>
    <a:lt1>
      <a:srgbClr val="FFFFFF"/>
    </a:lt1>
    <a:dk2>
      <a:srgbClr val="660066"/>
    </a:dk2>
    <a:lt2>
      <a:srgbClr val="B7C1EB"/>
    </a:lt2>
    <a:accent1>
      <a:srgbClr val="ECD882"/>
    </a:accent1>
    <a:accent2>
      <a:srgbClr val="B2B2B2"/>
    </a:accent2>
    <a:accent3>
      <a:srgbClr val="FFFFFF"/>
    </a:accent3>
    <a:accent4>
      <a:srgbClr val="353A77"/>
    </a:accent4>
    <a:accent5>
      <a:srgbClr val="F4E9C1"/>
    </a:accent5>
    <a:accent6>
      <a:srgbClr val="A1A1A1"/>
    </a:accent6>
    <a:hlink>
      <a:srgbClr val="6F89F7"/>
    </a:hlink>
    <a:folHlink>
      <a:srgbClr val="CFDBF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VigilSec Template.pot</Template>
  <TotalTime>103</TotalTime>
  <Words>386</Words>
  <Application>Microsoft Macintosh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Times New Roman</vt:lpstr>
      <vt:lpstr>Tahoma</vt:lpstr>
      <vt:lpstr>Wingdings</vt:lpstr>
      <vt:lpstr>VigilSec Template</vt:lpstr>
      <vt:lpstr>Microsoft Visio Drawing</vt:lpstr>
      <vt:lpstr>Improving Security of Real-time Communications </vt:lpstr>
      <vt:lpstr>My Background</vt:lpstr>
      <vt:lpstr>Introduction</vt:lpstr>
      <vt:lpstr>STIR</vt:lpstr>
      <vt:lpstr>SIP Identity</vt:lpstr>
      <vt:lpstr>STIR PASSporT</vt:lpstr>
      <vt:lpstr>STIR Certificate Profile</vt:lpstr>
      <vt:lpstr>Display of Caller Identity</vt:lpstr>
      <vt:lpstr>SIPBRANDY</vt:lpstr>
      <vt:lpstr>SIPBRANDY Approach</vt:lpstr>
      <vt:lpstr>SIPBRANDY Opinion</vt:lpstr>
      <vt:lpstr>Schedule</vt:lpstr>
      <vt:lpstr>Questions?</vt:lpstr>
    </vt:vector>
  </TitlesOfParts>
  <Company>RSA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 Housley</dc:creator>
  <cp:lastModifiedBy>Russell Housley</cp:lastModifiedBy>
  <cp:revision>11</cp:revision>
  <cp:lastPrinted>1601-01-01T00:00:00Z</cp:lastPrinted>
  <dcterms:created xsi:type="dcterms:W3CDTF">2002-11-14T21:16:21Z</dcterms:created>
  <dcterms:modified xsi:type="dcterms:W3CDTF">2016-06-15T16:15:11Z</dcterms:modified>
</cp:coreProperties>
</file>