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300" r:id="rId4"/>
    <p:sldId id="291" r:id="rId5"/>
    <p:sldId id="299" r:id="rId6"/>
    <p:sldId id="292" r:id="rId7"/>
    <p:sldId id="303" r:id="rId8"/>
    <p:sldId id="301" r:id="rId9"/>
    <p:sldId id="302" r:id="rId10"/>
    <p:sldId id="265" r:id="rId11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  <a:srgbClr val="FFCC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/>
    <p:restoredTop sz="94694"/>
  </p:normalViewPr>
  <p:slideViewPr>
    <p:cSldViewPr snapToGrid="0">
      <p:cViewPr varScale="1">
        <p:scale>
          <a:sx n="121" d="100"/>
          <a:sy n="121" d="100"/>
        </p:scale>
        <p:origin x="768" y="176"/>
      </p:cViewPr>
      <p:guideLst>
        <p:guide orient="horz" pos="576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516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82625"/>
            <a:ext cx="4502150" cy="3373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567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567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6574EAD7-A8FE-5240-B785-0327C5D7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8CA8A-8B5A-9142-A64C-228E3A9B725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276600"/>
            <a:ext cx="5715000" cy="2514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822087-3629-494D-879D-1B738576218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222" name="Object 78"/>
          <p:cNvGraphicFramePr>
            <a:graphicFrameLocks noChangeAspect="1"/>
          </p:cNvGraphicFramePr>
          <p:nvPr/>
        </p:nvGraphicFramePr>
        <p:xfrm>
          <a:off x="685800" y="4587875"/>
          <a:ext cx="187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VISIO" r:id="rId4" imgW="1875600" imgH="1355400" progId="Visio.Drawing.6">
                  <p:embed/>
                </p:oleObj>
              </mc:Choice>
              <mc:Fallback>
                <p:oleObj name="VISIO" r:id="rId4" imgW="1875600" imgH="1355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87875"/>
                        <a:ext cx="187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2149C-0E8E-E648-A68D-13D16D185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2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DE6A8D-F7C2-B540-9297-089B1CA99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297CA0-FDB3-1548-8FF8-C393C8D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2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07C07-81C2-894F-9E67-B488F1B52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BCEFEE-F56D-B040-B56C-AF5B6520C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4BC8EA-C8E0-6A4B-83E6-62E6C2657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B4960-C090-6747-A2FF-685A67C47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5B664-ECD6-9F46-8075-144935D796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D695D3-5C85-4F4E-9CE0-ABB7002A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2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5A7528-B7A6-D949-85E0-83B5306B3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E68EF249-B90A-2749-9097-853776C61DE2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1095" name="Object 71"/>
          <p:cNvGraphicFramePr>
            <a:graphicFrameLocks noChangeAspect="1"/>
          </p:cNvGraphicFramePr>
          <p:nvPr/>
        </p:nvGraphicFramePr>
        <p:xfrm>
          <a:off x="466725" y="6054725"/>
          <a:ext cx="11699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VISIO" r:id="rId14" imgW="1170720" imgH="775440" progId="Visio.Drawing.6">
                  <p:embed/>
                </p:oleObj>
              </mc:Choice>
              <mc:Fallback>
                <p:oleObj name="VISIO" r:id="rId14" imgW="1170720" imgH="7754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6054725"/>
                        <a:ext cx="11699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10000"/>
        <a:buFont typeface="Wingdings" charset="0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" charset="0"/>
        <a:buChar char="w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60000"/>
        <a:buFont typeface="Wingdings" charset="0"/>
        <a:buChar char="n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92790"/>
            <a:ext cx="9144000" cy="2155362"/>
          </a:xfrm>
          <a:noFill/>
          <a:ln/>
        </p:spPr>
        <p:txBody>
          <a:bodyPr/>
          <a:lstStyle/>
          <a:p>
            <a:r>
              <a:rPr lang="en-US" dirty="0"/>
              <a:t>Use of X.509 in Internet Standards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4048" y="3909848"/>
            <a:ext cx="5268951" cy="263621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Russ Housley</a:t>
            </a:r>
          </a:p>
          <a:p>
            <a:pPr marL="342900" indent="-342900"/>
            <a:r>
              <a:rPr lang="en-US" sz="2400" dirty="0"/>
              <a:t>    Past IETF Chair</a:t>
            </a:r>
          </a:p>
          <a:p>
            <a:pPr marL="342900" indent="-342900"/>
            <a:r>
              <a:rPr lang="en-US" sz="2400" dirty="0"/>
              <a:t>    Current IETF LAMPS WG Chair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/>
              <a:t>9 May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C20D-D660-DB41-9730-64646230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8AAE139-895D-FD4A-A618-7A5CEAE58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0345"/>
            <a:ext cx="8382000" cy="201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charset="0"/>
              <a:buChar char="§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5000"/>
              <a:buFont typeface="Wingdings" charset="0"/>
              <a:buChar char="w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charset="0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400" b="1" kern="0" dirty="0"/>
              <a:t>   Russ Housley</a:t>
            </a:r>
            <a:br>
              <a:rPr lang="en-US" sz="2400" b="1" kern="0" dirty="0"/>
            </a:br>
            <a:r>
              <a:rPr lang="en-US" sz="2400" kern="0" dirty="0" err="1"/>
              <a:t>housley@vigilsec.com</a:t>
            </a:r>
            <a:br>
              <a:rPr lang="en-US" sz="2400" kern="0" dirty="0"/>
            </a:br>
            <a:r>
              <a:rPr lang="en-US" sz="2400" kern="0" dirty="0"/>
              <a:t>+1 703 435 1775</a:t>
            </a:r>
          </a:p>
        </p:txBody>
      </p:sp>
    </p:spTree>
    <p:extLst>
      <p:ext uri="{BB962C8B-B14F-4D97-AF65-F5344CB8AC3E}">
        <p14:creationId xmlns:p14="http://schemas.microsoft.com/office/powerpoint/2010/main" val="121737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98786"/>
          </a:xfrm>
        </p:spPr>
        <p:txBody>
          <a:bodyPr/>
          <a:lstStyle/>
          <a:p>
            <a:r>
              <a:rPr lang="en-US" dirty="0"/>
              <a:t>X.509: v1, v2, v3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7772400" cy="4663966"/>
          </a:xfrm>
        </p:spPr>
        <p:txBody>
          <a:bodyPr/>
          <a:lstStyle/>
          <a:p>
            <a:r>
              <a:rPr lang="en-US" sz="2400" b="1" dirty="0"/>
              <a:t>CCITT X.509 (v1) published in Nov 1988</a:t>
            </a:r>
          </a:p>
          <a:p>
            <a:pPr lvl="1"/>
            <a:r>
              <a:rPr lang="en-US" sz="2400" dirty="0"/>
              <a:t>X.500 Directory Authentication Framework</a:t>
            </a:r>
          </a:p>
          <a:p>
            <a:pPr lvl="1"/>
            <a:r>
              <a:rPr lang="en-US" sz="2400" dirty="0"/>
              <a:t>Privacy-Enhanced Mail (PEM) PKI [RFC1422] specification based on v1 in 1993; not deployed</a:t>
            </a:r>
          </a:p>
          <a:p>
            <a:r>
              <a:rPr lang="en-US" sz="2400" b="1" dirty="0"/>
              <a:t>ITU-T X.509 (v2) published in Nov 1993</a:t>
            </a:r>
          </a:p>
          <a:p>
            <a:pPr lvl="1"/>
            <a:r>
              <a:rPr lang="en-US" sz="2400" dirty="0"/>
              <a:t>Adds two certificate fields for Directory access control</a:t>
            </a:r>
          </a:p>
          <a:p>
            <a:pPr lvl="1"/>
            <a:r>
              <a:rPr lang="en-US" sz="2400" dirty="0"/>
              <a:t>I am unaware of any v2 implementations</a:t>
            </a:r>
          </a:p>
          <a:p>
            <a:r>
              <a:rPr lang="en-US" sz="2400" b="1" dirty="0"/>
              <a:t>ITU-T X.509 (v3) published in Aug 1997</a:t>
            </a:r>
          </a:p>
          <a:p>
            <a:pPr lvl="1"/>
            <a:r>
              <a:rPr lang="en-US" sz="2400" dirty="0"/>
              <a:t>Adds the extensions field to certificate and CRL</a:t>
            </a:r>
          </a:p>
          <a:p>
            <a:pPr lvl="1"/>
            <a:r>
              <a:rPr lang="en-US" sz="2400" dirty="0"/>
              <a:t>PKI using X.509 (PKIX) profile of v3 [RFC2459] in 1999; </a:t>
            </a:r>
            <a:r>
              <a:rPr lang="en-US" sz="2400" i="1" dirty="0"/>
              <a:t>very</a:t>
            </a:r>
            <a:r>
              <a:rPr lang="en-US" sz="2400" dirty="0"/>
              <a:t> widely deployed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2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051-B9FB-204A-98A8-EBBA4B8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213945"/>
          </a:xfrm>
        </p:spPr>
        <p:txBody>
          <a:bodyPr/>
          <a:lstStyle/>
          <a:p>
            <a:r>
              <a:rPr lang="en-US" dirty="0"/>
              <a:t>IETF PKIX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A317A-5101-CC41-81DD-A814D2807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166"/>
            <a:ext cx="7772400" cy="4361793"/>
          </a:xfrm>
        </p:spPr>
        <p:txBody>
          <a:bodyPr/>
          <a:lstStyle/>
          <a:p>
            <a:r>
              <a:rPr lang="en-US" sz="2400" dirty="0"/>
              <a:t>Chartered in Oct 1995 to develop Internet standards to support X.509-based Public Key Infrastructures (PKIs)</a:t>
            </a:r>
          </a:p>
          <a:p>
            <a:r>
              <a:rPr lang="en-US" sz="2400" dirty="0"/>
              <a:t>Profiled X.509 standards developed by the CCITT / ITU-T</a:t>
            </a:r>
          </a:p>
          <a:p>
            <a:r>
              <a:rPr lang="en-US" sz="2400" dirty="0"/>
              <a:t>Independent initiatives to address X.509-based PKI needs in the Internet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D31F-2097-B44E-B9D0-65DE70B14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1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9297"/>
          </a:xfrm>
        </p:spPr>
        <p:txBody>
          <a:bodyPr/>
          <a:lstStyle/>
          <a:p>
            <a:r>
              <a:rPr lang="en-US" dirty="0"/>
              <a:t>PKIX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669"/>
            <a:ext cx="7772400" cy="4832131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+---+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C |             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e | &lt;--------------------&gt;| End entity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Operational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t |       transactions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and management         |  Management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/ |       transactions          |  transactions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   |                PKI users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C |                         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-------------------+--+-----------+----------------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L |                          ^    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|              |  PKI management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v              |      entities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                +------+     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e | &lt;---------------------| RA   | &lt;---+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p |  Publish certificate  +------+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o |                               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s |                               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I |                                    v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t |                      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o | &lt;------------------------------|     CA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Publish certificate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y |   Publish CRL               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        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+---+                        Management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transactions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+------+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|  CA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+------+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99DCBCBB-F86C-3D42-BA35-FD27937B8844}"/>
              </a:ext>
            </a:extLst>
          </p:cNvPr>
          <p:cNvSpPr/>
          <p:nvPr/>
        </p:nvSpPr>
        <p:spPr bwMode="auto">
          <a:xfrm rot="467613">
            <a:off x="3430319" y="4309101"/>
            <a:ext cx="3575994" cy="316190"/>
          </a:xfrm>
          <a:prstGeom prst="leftArrow">
            <a:avLst>
              <a:gd name="adj1" fmla="val 35269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530C5C7E-3331-674F-964B-49F60A19437A}"/>
              </a:ext>
            </a:extLst>
          </p:cNvPr>
          <p:cNvSpPr/>
          <p:nvPr/>
        </p:nvSpPr>
        <p:spPr bwMode="auto">
          <a:xfrm>
            <a:off x="3435242" y="5136493"/>
            <a:ext cx="3575994" cy="316190"/>
          </a:xfrm>
          <a:prstGeom prst="leftArrow">
            <a:avLst>
              <a:gd name="adj1" fmla="val 35269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" name="Alternate Process 4">
            <a:extLst>
              <a:ext uri="{FF2B5EF4-FFF2-40B4-BE49-F238E27FC236}">
                <a16:creationId xmlns:a16="http://schemas.microsoft.com/office/drawing/2014/main" id="{FE8C5BF7-3F18-4143-9F2C-5952C7644FC8}"/>
              </a:ext>
            </a:extLst>
          </p:cNvPr>
          <p:cNvSpPr/>
          <p:nvPr/>
        </p:nvSpPr>
        <p:spPr bwMode="auto">
          <a:xfrm>
            <a:off x="6863255" y="4235669"/>
            <a:ext cx="1870842" cy="170267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Certificates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and CRLs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are defined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 in X.509</a:t>
            </a:r>
          </a:p>
        </p:txBody>
      </p:sp>
    </p:spTree>
    <p:extLst>
      <p:ext uri="{BB962C8B-B14F-4D97-AF65-F5344CB8AC3E}">
        <p14:creationId xmlns:p14="http://schemas.microsoft.com/office/powerpoint/2010/main" val="401629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9297"/>
          </a:xfrm>
        </p:spPr>
        <p:txBody>
          <a:bodyPr/>
          <a:lstStyle/>
          <a:p>
            <a:r>
              <a:rPr lang="en-US" dirty="0"/>
              <a:t>PKIX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669"/>
            <a:ext cx="7772400" cy="4832131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+---+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C |             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e | &lt;--------------------&gt;| End entity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Operational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t |       transactions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and management         |  Management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/ |       transactions          |  transactions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   |                PKI users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C |                         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-------------------+--+-----------+----------------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L |                          ^    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|              |  PKI management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v              |      entities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                    +------+     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e | &lt;---------------------| RA   | &lt;---+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p |  Publish certificate  +------+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o |                               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s |                                    |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I |                                    v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t |                      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o | &lt;------------------------------|     CA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r |   Publish certificate          +------------+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y |   Publish CRL                         ^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|   |                                  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+---+                        Management  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transactions 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v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+------+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|  CA  |</a:t>
            </a:r>
          </a:p>
          <a:p>
            <a:pPr marL="0" indent="0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+------+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Alternate Process 4">
            <a:extLst>
              <a:ext uri="{FF2B5EF4-FFF2-40B4-BE49-F238E27FC236}">
                <a16:creationId xmlns:a16="http://schemas.microsoft.com/office/drawing/2014/main" id="{FE8C5BF7-3F18-4143-9F2C-5952C7644FC8}"/>
              </a:ext>
            </a:extLst>
          </p:cNvPr>
          <p:cNvSpPr/>
          <p:nvPr/>
        </p:nvSpPr>
        <p:spPr bwMode="auto">
          <a:xfrm>
            <a:off x="6863255" y="4235669"/>
            <a:ext cx="1870842" cy="170267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Certificates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and CRLs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are defined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 in X.509</a:t>
            </a:r>
          </a:p>
        </p:txBody>
      </p:sp>
      <p:sp>
        <p:nvSpPr>
          <p:cNvPr id="9" name="Alternate Process 8">
            <a:extLst>
              <a:ext uri="{FF2B5EF4-FFF2-40B4-BE49-F238E27FC236}">
                <a16:creationId xmlns:a16="http://schemas.microsoft.com/office/drawing/2014/main" id="{776C7CCB-160D-3A4E-B80E-6B30634DD081}"/>
              </a:ext>
            </a:extLst>
          </p:cNvPr>
          <p:cNvSpPr/>
          <p:nvPr/>
        </p:nvSpPr>
        <p:spPr bwMode="auto">
          <a:xfrm>
            <a:off x="6863255" y="1187669"/>
            <a:ext cx="1870842" cy="28194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IETF PKIX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specified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protocols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o use and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manage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ＭＳ Ｐゴシック" charset="0"/>
              </a:rPr>
              <a:t>ertificates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and CRLs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2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5639"/>
          </a:xfrm>
        </p:spPr>
        <p:txBody>
          <a:bodyPr/>
          <a:lstStyle/>
          <a:p>
            <a:r>
              <a:rPr lang="en-US" dirty="0"/>
              <a:t>Early PKIX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83" y="1356731"/>
            <a:ext cx="8121805" cy="44659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Initial view was four parts: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Certificate and CRL Profile [RFC2459]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Operational Protocols [RFC2559] [RFC2585] [RFC2587]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Certificate Management [RFC2510] [RFC2511] [RFC2797]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Certificate Policies [RFC2527]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However, X.509 was very widely accepted, and the effort grew, and in some cases, more than one way to do the same thing became standards …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051-B9FB-204A-98A8-EBBA4B8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893379"/>
          </a:xfrm>
        </p:spPr>
        <p:txBody>
          <a:bodyPr/>
          <a:lstStyle/>
          <a:p>
            <a:r>
              <a:rPr lang="en-US" dirty="0"/>
              <a:t>PKIX:  Oct 1995 to Oct 2013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A317A-5101-CC41-81DD-A814D2807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3379"/>
            <a:ext cx="7772400" cy="535502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PKIX WG published 70 RFCs:</a:t>
            </a:r>
          </a:p>
          <a:p>
            <a:r>
              <a:rPr lang="en-US" sz="2400" dirty="0"/>
              <a:t>Certificate Profiles (PKC, Attribute, Qualified, Proxy, …)</a:t>
            </a:r>
          </a:p>
          <a:p>
            <a:r>
              <a:rPr lang="en-US" sz="2400" dirty="0"/>
              <a:t>Operational Protocols</a:t>
            </a:r>
          </a:p>
          <a:p>
            <a:r>
              <a:rPr lang="en-US" sz="2400" dirty="0"/>
              <a:t>Certificate Management (CMP, CMC, EST, …)</a:t>
            </a:r>
          </a:p>
          <a:p>
            <a:r>
              <a:rPr lang="en-US" sz="2400" dirty="0"/>
              <a:t>Certificate Policies (CA, AA, TSA, …)</a:t>
            </a:r>
          </a:p>
          <a:p>
            <a:r>
              <a:rPr lang="en-US" sz="2400" dirty="0"/>
              <a:t>Online Certificate Status Protocol (OCSP)</a:t>
            </a:r>
          </a:p>
          <a:p>
            <a:r>
              <a:rPr lang="en-US" sz="2400" dirty="0"/>
              <a:t>Algorithm conventions (also proof-of-possession)</a:t>
            </a:r>
          </a:p>
          <a:p>
            <a:r>
              <a:rPr lang="en-US" sz="2400" dirty="0"/>
              <a:t>Time-stamp protocol (TSP)</a:t>
            </a:r>
          </a:p>
          <a:p>
            <a:r>
              <a:rPr lang="en-US" sz="2400" dirty="0"/>
              <a:t>Delegated of certification path construction and validation</a:t>
            </a:r>
          </a:p>
          <a:p>
            <a:r>
              <a:rPr lang="en-US" sz="2400" dirty="0"/>
              <a:t>Trust Anchor Management Protocol (TAMP)</a:t>
            </a:r>
          </a:p>
          <a:p>
            <a:r>
              <a:rPr lang="en-US" sz="2400" dirty="0"/>
              <a:t>Many certificate extensions and alternative name formats</a:t>
            </a:r>
          </a:p>
          <a:p>
            <a:r>
              <a:rPr lang="en-US" sz="2400" dirty="0"/>
              <a:t>Informational specifications to aid implementers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D31F-2097-B44E-B9D0-65DE70B14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7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051-B9FB-204A-98A8-EBBA4B80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014248"/>
          </a:xfrm>
        </p:spPr>
        <p:txBody>
          <a:bodyPr/>
          <a:lstStyle/>
          <a:p>
            <a:r>
              <a:rPr lang="en-US" dirty="0"/>
              <a:t>LAMPS:  Jul 2016 to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A317A-5101-CC41-81DD-A814D2807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221"/>
            <a:ext cx="7772400" cy="500817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Limited Additional Mechanisms for PKIX and SMIME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PKI-related RFCs:</a:t>
            </a:r>
          </a:p>
          <a:p>
            <a:r>
              <a:rPr lang="en-US" sz="2400" dirty="0"/>
              <a:t>Updates and clarifications of PKIX RFCs</a:t>
            </a:r>
          </a:p>
          <a:p>
            <a:r>
              <a:rPr lang="en-US" sz="2400" dirty="0"/>
              <a:t>Certification Authority Authorization (CAA)</a:t>
            </a:r>
          </a:p>
          <a:p>
            <a:r>
              <a:rPr lang="en-US" sz="2400" dirty="0"/>
              <a:t>Additional algorithm conventions</a:t>
            </a:r>
          </a:p>
          <a:p>
            <a:r>
              <a:rPr lang="en-US" sz="2400" dirty="0"/>
              <a:t>Additional certificate extensions</a:t>
            </a:r>
          </a:p>
          <a:p>
            <a:r>
              <a:rPr lang="en-US" sz="2400" dirty="0"/>
              <a:t>Updates for Internationalization in names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Major upcoming work item:</a:t>
            </a:r>
          </a:p>
          <a:p>
            <a:r>
              <a:rPr lang="en-US" sz="2400" dirty="0"/>
              <a:t>Post-Quantum Cryptography (PQC)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D31F-2097-B44E-B9D0-65DE70B14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2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81DA-BC5F-6B49-AF2F-9C4C39E0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3" y="304800"/>
            <a:ext cx="8345214" cy="704193"/>
          </a:xfrm>
        </p:spPr>
        <p:txBody>
          <a:bodyPr/>
          <a:lstStyle/>
          <a:p>
            <a:r>
              <a:rPr lang="en-US" dirty="0"/>
              <a:t>Protocols using X.509 Certificates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16EA-DDA6-6643-87F8-9B9AC1A1E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3"/>
            <a:ext cx="7772400" cy="523940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Many security protocols use X.509 certificates, including:</a:t>
            </a:r>
          </a:p>
          <a:p>
            <a:r>
              <a:rPr lang="en-US" sz="2400" dirty="0"/>
              <a:t>TLS: Transport Layer Security</a:t>
            </a:r>
          </a:p>
          <a:p>
            <a:r>
              <a:rPr lang="en-US" sz="2400" dirty="0"/>
              <a:t>IKE: Internet Key Exchange (IKEv1 and IKEv2)</a:t>
            </a:r>
          </a:p>
          <a:p>
            <a:r>
              <a:rPr lang="en-US" sz="2400" dirty="0"/>
              <a:t>S/MIME: Secure Multipurpose Internet Mail Extensions</a:t>
            </a:r>
          </a:p>
          <a:p>
            <a:r>
              <a:rPr lang="en-US" sz="2400" dirty="0"/>
              <a:t>JOSE: JSON Object Signing and Encryption</a:t>
            </a:r>
          </a:p>
          <a:p>
            <a:r>
              <a:rPr lang="en-US" sz="2400" dirty="0"/>
              <a:t>COSE: CBOR Object Signing and Encryption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Many application protocols run on top of TLS or IPsec. Thus, many applications indirectly depend upon X.509 certificates, especially the world wide web.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Today, 1314 RFCs include “X.509” or “certificate”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F314C-D8DD-E84B-B88A-877C6EB7D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CA0-FDB3-1548-8FF8-C393C8D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1045"/>
      </p:ext>
    </p:extLst>
  </p:cSld>
  <p:clrMapOvr>
    <a:masterClrMapping/>
  </p:clrMapOvr>
</p:sld>
</file>

<file path=ppt/theme/theme1.xml><?xml version="1.0" encoding="utf-8"?>
<a:theme xmlns:a="http://schemas.openxmlformats.org/drawingml/2006/main" name="VigilSec Template">
  <a:themeElements>
    <a:clrScheme name="">
      <a:dk1>
        <a:srgbClr val="000000"/>
      </a:dk1>
      <a:lt1>
        <a:srgbClr val="FFFFFF"/>
      </a:lt1>
      <a:dk2>
        <a:srgbClr val="FF0000"/>
      </a:dk2>
      <a:lt2>
        <a:srgbClr val="B2B2B2"/>
      </a:lt2>
      <a:accent1>
        <a:srgbClr val="99CCFF"/>
      </a:accent1>
      <a:accent2>
        <a:srgbClr val="EAEAEA"/>
      </a:accent2>
      <a:accent3>
        <a:srgbClr val="FFFFFF"/>
      </a:accent3>
      <a:accent4>
        <a:srgbClr val="000000"/>
      </a:accent4>
      <a:accent5>
        <a:srgbClr val="CAE2FF"/>
      </a:accent5>
      <a:accent6>
        <a:srgbClr val="D4D4D4"/>
      </a:accent6>
      <a:hlink>
        <a:srgbClr val="777777"/>
      </a:hlink>
      <a:folHlink>
        <a:srgbClr val="C0C0C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12951</TotalTime>
  <Words>883</Words>
  <Application>Microsoft Macintosh PowerPoint</Application>
  <PresentationFormat>On-screen Show (4:3)</PresentationFormat>
  <Paragraphs>152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Courier New</vt:lpstr>
      <vt:lpstr>Tahoma</vt:lpstr>
      <vt:lpstr>Times New Roman</vt:lpstr>
      <vt:lpstr>Wingdings</vt:lpstr>
      <vt:lpstr>VigilSec Template</vt:lpstr>
      <vt:lpstr>VISIO</vt:lpstr>
      <vt:lpstr>Use of X.509 in Internet Standards</vt:lpstr>
      <vt:lpstr>X.509: v1, v2, v3</vt:lpstr>
      <vt:lpstr>IETF PKIX Working Group</vt:lpstr>
      <vt:lpstr>PKIX Architecture</vt:lpstr>
      <vt:lpstr>PKIX Architecture</vt:lpstr>
      <vt:lpstr>Early PKIX Vision</vt:lpstr>
      <vt:lpstr>PKIX:  Oct 1995 to Oct 2013 </vt:lpstr>
      <vt:lpstr>LAMPS:  Jul 2016 to present</vt:lpstr>
      <vt:lpstr>Protocols using X.509 Certificates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 and Smart Cards</dc:title>
  <dc:creator>Bill Bialick</dc:creator>
  <cp:lastModifiedBy>Russ Housley</cp:lastModifiedBy>
  <cp:revision>51</cp:revision>
  <cp:lastPrinted>1996-09-26T20:38:30Z</cp:lastPrinted>
  <dcterms:created xsi:type="dcterms:W3CDTF">1996-09-21T19:39:18Z</dcterms:created>
  <dcterms:modified xsi:type="dcterms:W3CDTF">2022-04-29T19:12:43Z</dcterms:modified>
</cp:coreProperties>
</file>